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676F9-B5EF-4AFB-9366-EF3B19AF0959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24390-50E3-415A-8C21-1EB10652C2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043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24390-50E3-415A-8C21-1EB10652C2BB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2957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D7DE-61AE-4BC6-A87E-9454F8FD646E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A0FC-AF95-454C-A4E6-937690C7EEE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492A89D-C353-D2A0-F92E-989024EE0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7" y="0"/>
            <a:ext cx="12193857" cy="632816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82040EC-3874-FA2A-657E-D75EF69B2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9949" y="-292180"/>
            <a:ext cx="3243984" cy="1821878"/>
          </a:xfrm>
        </p:spPr>
        <p:txBody>
          <a:bodyPr>
            <a:normAutofit/>
          </a:bodyPr>
          <a:lstStyle/>
          <a:p>
            <a:r>
              <a:rPr lang="nb-NO" sz="9600" b="1" dirty="0">
                <a:solidFill>
                  <a:schemeClr val="tx1"/>
                </a:solidFill>
              </a:rPr>
              <a:t>BODØ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9405EB6-5FC1-6CEA-58AB-17B4AD72A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9" y="5084064"/>
            <a:ext cx="7522656" cy="1143000"/>
          </a:xfrm>
          <a:solidFill>
            <a:schemeClr val="bg1">
              <a:lumMod val="65000"/>
              <a:lumOff val="35000"/>
            </a:schemeClr>
          </a:solidFill>
        </p:spPr>
        <p:txBody>
          <a:bodyPr/>
          <a:lstStyle/>
          <a:p>
            <a:r>
              <a:rPr lang="nb-NO" dirty="0"/>
              <a:t>Etablering av overvåking og beskyttelse av operasjonsområde</a:t>
            </a:r>
          </a:p>
        </p:txBody>
      </p:sp>
    </p:spTree>
    <p:extLst>
      <p:ext uri="{BB962C8B-B14F-4D97-AF65-F5344CB8AC3E}">
        <p14:creationId xmlns:p14="http://schemas.microsoft.com/office/powerpoint/2010/main" val="333376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B50BF0-BA01-F9A7-AB4B-AF987DC9B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97" y="311120"/>
            <a:ext cx="5329157" cy="1053696"/>
          </a:xfrm>
        </p:spPr>
        <p:txBody>
          <a:bodyPr/>
          <a:lstStyle/>
          <a:p>
            <a:r>
              <a:rPr lang="nb-NO" dirty="0"/>
              <a:t>Situasjonsforståelse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358CE5-27C0-8244-97EA-8ADEFDD48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697" y="1779158"/>
            <a:ext cx="4937760" cy="736282"/>
          </a:xfrm>
        </p:spPr>
        <p:txBody>
          <a:bodyPr/>
          <a:lstStyle/>
          <a:p>
            <a:r>
              <a:rPr lang="nb-NO" dirty="0"/>
              <a:t>OMRÅDE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8D8836B-D021-4923-9CF2-B2DB7F018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2701" y="2437056"/>
            <a:ext cx="4937760" cy="3378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Urbant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Tett bebyggelse inntil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Kritisk infrastruktur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Flyplass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Sykehus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Tur og fjell områder i nærområde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Havneområde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EA5A767-72C3-8604-9B9E-8902583B9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27120" y="1779158"/>
            <a:ext cx="4937760" cy="736282"/>
          </a:xfrm>
        </p:spPr>
        <p:txBody>
          <a:bodyPr/>
          <a:lstStyle/>
          <a:p>
            <a:r>
              <a:rPr lang="nb-NO" dirty="0"/>
              <a:t>Beskyttes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4EF4130-2D74-520F-D2F7-8F495CC796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627120" y="2437056"/>
            <a:ext cx="4937760" cy="3378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Bodin leir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Personell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Bygningsmasse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Logistikk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Materiell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Kommandofunksjon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C1F600-13C2-0A17-5C90-BC26BEC57D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73" t="10332" r="16384"/>
          <a:stretch/>
        </p:blipFill>
        <p:spPr>
          <a:xfrm>
            <a:off x="6003667" y="1978270"/>
            <a:ext cx="6054214" cy="4097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8151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820072-ED1E-B840-99A3-1C68FEB4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Situasjonsforståelse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FD235C-E3CC-98B0-5AE9-ADFBD3B786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Trusler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ED77905-E62B-8857-E4B7-73F604DAB2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Etterretning – bakke/luft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Rekognosering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Drone aktivitet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Utro tjener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F0C1CA9-699C-31FF-577C-BC7EEF392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Sårbarheter og terreng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62AE32D-92B0-BB32-31E3-3274DAEC243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Sentralt i bymiljø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Mye terreng rundt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Mye innsyn- høye fjelltopper og turistaksjoner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Dyrket matjord- begrenser ferdsel direkte mot objekt</a:t>
            </a:r>
          </a:p>
        </p:txBody>
      </p:sp>
    </p:spTree>
    <p:extLst>
      <p:ext uri="{BB962C8B-B14F-4D97-AF65-F5344CB8AC3E}">
        <p14:creationId xmlns:p14="http://schemas.microsoft.com/office/powerpoint/2010/main" val="213535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73B679-A054-E9FD-2675-85DEAAAF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Situasjonsforståelse - Identifiser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1C96A0-30A0-C0D8-9CDD-F0A7437AD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Sivile aktører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F673759-823B-A048-33D0-FEE1C80FFE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Nødetater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Avinor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Nordland sykehus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Flyplass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Bodø kommune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Kraftstasjoner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1D0B680-E31D-BBA7-4686-2EBC450F4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Militære aktører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0AFB135-D1FA-A6A1-C763-C421AE9D148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FOH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Luftforsvaret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/>
              <a:t>Cyfor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127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EE920-6C8F-C495-630B-57E7222F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974" y="0"/>
            <a:ext cx="10058400" cy="1450757"/>
          </a:xfrm>
        </p:spPr>
        <p:txBody>
          <a:bodyPr/>
          <a:lstStyle/>
          <a:p>
            <a:r>
              <a:rPr lang="nb-NO" dirty="0"/>
              <a:t>Situasjonsforståelse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DAE8198-E2E9-DCBF-FA9D-E7088B464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933" y="2469360"/>
            <a:ext cx="2876514" cy="3378200"/>
          </a:xfrm>
        </p:spPr>
        <p:txBody>
          <a:bodyPr/>
          <a:lstStyle/>
          <a:p>
            <a:r>
              <a:rPr lang="nb-NO" u="sng" dirty="0"/>
              <a:t>HØYDER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Keiservarden (366moh)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Junkerfjellet (283moh)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288AEBC-7478-26FB-C308-2A0C2DCD4A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855827" y="2469360"/>
            <a:ext cx="2298860" cy="3378200"/>
          </a:xfrm>
        </p:spPr>
        <p:txBody>
          <a:bodyPr/>
          <a:lstStyle/>
          <a:p>
            <a:r>
              <a:rPr lang="nb-NO" u="sng" dirty="0"/>
              <a:t>BLINDSONER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Øst – skog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Sør – bebyggelse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Nord/vest – innkjørsel Bodin leir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8DAF7B1-8DE4-3B41-F6B0-A909BB60B645}"/>
              </a:ext>
            </a:extLst>
          </p:cNvPr>
          <p:cNvSpPr txBox="1"/>
          <p:nvPr/>
        </p:nvSpPr>
        <p:spPr>
          <a:xfrm>
            <a:off x="5154687" y="2469360"/>
            <a:ext cx="1658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u="sng" dirty="0"/>
              <a:t>BEBYGGELSE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Tett inntil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196292B-8D18-DEB1-5688-E2C9BDC57348}"/>
              </a:ext>
            </a:extLst>
          </p:cNvPr>
          <p:cNvSpPr txBox="1"/>
          <p:nvPr/>
        </p:nvSpPr>
        <p:spPr>
          <a:xfrm>
            <a:off x="6813603" y="2469360"/>
            <a:ext cx="2190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SAMBANDSFORHOLD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rgbClr val="92D050"/>
                </a:solidFill>
              </a:rPr>
              <a:t>God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F1272BA-507C-E9CD-7CC8-FF10E3180231}"/>
              </a:ext>
            </a:extLst>
          </p:cNvPr>
          <p:cNvSpPr txBox="1"/>
          <p:nvPr/>
        </p:nvSpPr>
        <p:spPr>
          <a:xfrm>
            <a:off x="9508177" y="2469360"/>
            <a:ext cx="23308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INFRASTRUKTUR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Veier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Strømforsyning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Vann, avløp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Flyplass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Telekommunikasjon</a:t>
            </a:r>
          </a:p>
        </p:txBody>
      </p:sp>
    </p:spTree>
    <p:extLst>
      <p:ext uri="{BB962C8B-B14F-4D97-AF65-F5344CB8AC3E}">
        <p14:creationId xmlns:p14="http://schemas.microsoft.com/office/powerpoint/2010/main" val="301020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15400A-AB1A-A921-4C0F-C1962EB00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364" y="76912"/>
            <a:ext cx="10058400" cy="1028059"/>
          </a:xfrm>
        </p:spPr>
        <p:txBody>
          <a:bodyPr/>
          <a:lstStyle/>
          <a:p>
            <a:r>
              <a:rPr lang="nb-NO" dirty="0"/>
              <a:t>Plassering av CUAS-container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0BEE2D3-25BF-09A8-828A-A2BBE24AF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56" y="1104971"/>
            <a:ext cx="9556350" cy="494938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36B2E2E-DC8D-B8F5-5937-C4D68695024D}"/>
              </a:ext>
            </a:extLst>
          </p:cNvPr>
          <p:cNvSpPr txBox="1"/>
          <p:nvPr/>
        </p:nvSpPr>
        <p:spPr>
          <a:xfrm>
            <a:off x="10135312" y="2093720"/>
            <a:ext cx="1843069" cy="92333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LILLA </a:t>
            </a:r>
            <a:r>
              <a:rPr lang="nb-NO" dirty="0">
                <a:solidFill>
                  <a:schemeClr val="bg1"/>
                </a:solidFill>
              </a:rPr>
              <a:t>= Container</a:t>
            </a:r>
          </a:p>
          <a:p>
            <a:r>
              <a:rPr lang="nb-NO" dirty="0">
                <a:solidFill>
                  <a:srgbClr val="00B050"/>
                </a:solidFill>
              </a:rPr>
              <a:t>GRØNN</a:t>
            </a:r>
            <a:r>
              <a:rPr lang="nb-NO" dirty="0">
                <a:solidFill>
                  <a:schemeClr val="bg1"/>
                </a:solidFill>
              </a:rPr>
              <a:t>= Akustisk</a:t>
            </a:r>
          </a:p>
          <a:p>
            <a:r>
              <a:rPr lang="nb-NO" dirty="0">
                <a:solidFill>
                  <a:srgbClr val="FFC000"/>
                </a:solidFill>
              </a:rPr>
              <a:t>ORANSJE</a:t>
            </a:r>
            <a:r>
              <a:rPr lang="nb-NO" dirty="0">
                <a:solidFill>
                  <a:schemeClr val="bg1"/>
                </a:solidFill>
              </a:rPr>
              <a:t>= RF</a:t>
            </a:r>
          </a:p>
        </p:txBody>
      </p:sp>
    </p:spTree>
    <p:extLst>
      <p:ext uri="{BB962C8B-B14F-4D97-AF65-F5344CB8AC3E}">
        <p14:creationId xmlns:p14="http://schemas.microsoft.com/office/powerpoint/2010/main" val="283358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E7C354-03EF-D335-C37C-DB67CC5C6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- PLASSERING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F8F3891-53F6-87BF-38DE-376C38D05597}"/>
              </a:ext>
            </a:extLst>
          </p:cNvPr>
          <p:cNvSpPr txBox="1"/>
          <p:nvPr/>
        </p:nvSpPr>
        <p:spPr>
          <a:xfrm>
            <a:off x="247828" y="2429766"/>
            <a:ext cx="19094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LOGISTIKK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Lett tilgjengelig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CFDA1CF-D9D2-D412-EE75-010BC1DCA9C2}"/>
              </a:ext>
            </a:extLst>
          </p:cNvPr>
          <p:cNvSpPr txBox="1"/>
          <p:nvPr/>
        </p:nvSpPr>
        <p:spPr>
          <a:xfrm>
            <a:off x="3414362" y="2402773"/>
            <a:ext cx="15295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SKJUL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Bra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Inne på leir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7A6D56A-64F2-FD96-4FAA-B00A6550070C}"/>
              </a:ext>
            </a:extLst>
          </p:cNvPr>
          <p:cNvSpPr txBox="1"/>
          <p:nvPr/>
        </p:nvSpPr>
        <p:spPr>
          <a:xfrm>
            <a:off x="5640225" y="2429766"/>
            <a:ext cx="16626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SAMBAND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God dekning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LFR / DMR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FF59975-967B-2218-9E0C-EFAF926C9395}"/>
              </a:ext>
            </a:extLst>
          </p:cNvPr>
          <p:cNvSpPr txBox="1"/>
          <p:nvPr/>
        </p:nvSpPr>
        <p:spPr>
          <a:xfrm>
            <a:off x="8900272" y="2422625"/>
            <a:ext cx="21685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EFFEKT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Kan gå utover kamera – lavt i terrenget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Lite aktivitet</a:t>
            </a:r>
          </a:p>
        </p:txBody>
      </p:sp>
    </p:spTree>
    <p:extLst>
      <p:ext uri="{BB962C8B-B14F-4D97-AF65-F5344CB8AC3E}">
        <p14:creationId xmlns:p14="http://schemas.microsoft.com/office/powerpoint/2010/main" val="50645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AED168-F314-8333-9A5A-F9676FB3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Plassering av CUAS-container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F84237-CCFB-4007-B3E4-9E1C94146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Fordeler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2741C4A-ABB8-C605-63E2-3CC2B4F8A5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Kort responstid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Enkel drift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Støttefunksjoner er nært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320A816-8AEF-E044-FDA4-C7FB29C09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Ulemper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AB4A4A1-AA96-F255-BBDA-B46682A231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Avhengig av infrastruktur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Dårlig dekning på kamera – høyder rundt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Akustisk system – sårbar for vind</a:t>
            </a:r>
          </a:p>
        </p:txBody>
      </p:sp>
    </p:spTree>
    <p:extLst>
      <p:ext uri="{BB962C8B-B14F-4D97-AF65-F5344CB8AC3E}">
        <p14:creationId xmlns:p14="http://schemas.microsoft.com/office/powerpoint/2010/main" val="3710506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22E16B-16B6-775B-0602-448AC0BF2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Plassering av CUAS-container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9757DA2-77BF-C308-B60C-22FDB7032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Fysisk sikring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54EEAE-3003-A8F9-C615-8B8773147B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V&amp;S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Hund – sensor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Gjerdeparameter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LAM- kamera + alarmfunksjoner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470D032-8589-8C85-13B7-871F01DAE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Mulighet for relokalisering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46C151-8737-EFE3-82A9-31664A7D6A2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>
                <a:solidFill>
                  <a:srgbClr val="92D050"/>
                </a:solidFill>
              </a:rPr>
              <a:t>GOD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Transporttjeneste på leir</a:t>
            </a:r>
          </a:p>
        </p:txBody>
      </p:sp>
    </p:spTree>
    <p:extLst>
      <p:ext uri="{BB962C8B-B14F-4D97-AF65-F5344CB8AC3E}">
        <p14:creationId xmlns:p14="http://schemas.microsoft.com/office/powerpoint/2010/main" val="1556967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797A3F-24E5-9FDE-BB4C-88B3AACE8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Sensorplanlegging -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49BA25-4FF3-337B-B340-D55F56E36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8562" y="1001078"/>
            <a:ext cx="4937760" cy="736282"/>
          </a:xfrm>
        </p:spPr>
        <p:txBody>
          <a:bodyPr/>
          <a:lstStyle/>
          <a:p>
            <a:r>
              <a:rPr lang="nb-NO" dirty="0"/>
              <a:t>Plassering av sensorer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CCDFF8D-5CFA-C7B9-735F-17727CDE0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920719"/>
            <a:ext cx="8146293" cy="421909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1643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D24205-B116-CCBA-E745-6D99BD90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Sensorplanlegging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8B02B8B-7C15-6AA0-2DD0-111FE81D1679}"/>
              </a:ext>
            </a:extLst>
          </p:cNvPr>
          <p:cNvSpPr txBox="1"/>
          <p:nvPr/>
        </p:nvSpPr>
        <p:spPr>
          <a:xfrm>
            <a:off x="863125" y="2649196"/>
            <a:ext cx="216527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VÆR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Til tider mye være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dirty="0"/>
              <a:t>Regn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dirty="0"/>
              <a:t>Sludd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dirty="0"/>
              <a:t>Snø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dirty="0"/>
              <a:t>Tåke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A034173-3429-10B9-1735-C5DA2DC49112}"/>
              </a:ext>
            </a:extLst>
          </p:cNvPr>
          <p:cNvSpPr txBox="1"/>
          <p:nvPr/>
        </p:nvSpPr>
        <p:spPr>
          <a:xfrm>
            <a:off x="4147747" y="2649196"/>
            <a:ext cx="891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VIND!!!</a:t>
            </a:r>
          </a:p>
          <a:p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DFA2F40-283D-5500-F095-EA3D238138BB}"/>
              </a:ext>
            </a:extLst>
          </p:cNvPr>
          <p:cNvSpPr txBox="1"/>
          <p:nvPr/>
        </p:nvSpPr>
        <p:spPr>
          <a:xfrm>
            <a:off x="6734085" y="2649196"/>
            <a:ext cx="28959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REDUDANS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Alternativ samband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Reserve strøm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Flere sensorer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dirty="0"/>
              <a:t>HUND og mennesker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FB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 err="1"/>
              <a:t>Cyfor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0850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26014F-5E46-49F6-1EC0-D75742FC1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127" y="47898"/>
            <a:ext cx="10058400" cy="1450757"/>
          </a:xfrm>
        </p:spPr>
        <p:txBody>
          <a:bodyPr/>
          <a:lstStyle/>
          <a:p>
            <a:r>
              <a:rPr lang="nb-NO" dirty="0"/>
              <a:t>Sensorplanlegging – </a:t>
            </a:r>
            <a:r>
              <a:rPr lang="nb-NO" sz="3600" dirty="0"/>
              <a:t>primær sektor og overlapp</a:t>
            </a: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F7525CD-742E-E13B-225D-C8FBE034A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755" y="2082698"/>
            <a:ext cx="8702230" cy="4507018"/>
          </a:xfrm>
        </p:spPr>
      </p:pic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2F93EA74-A871-A3EA-4A2A-8C2C7768BF62}"/>
              </a:ext>
            </a:extLst>
          </p:cNvPr>
          <p:cNvCxnSpPr/>
          <p:nvPr/>
        </p:nvCxnSpPr>
        <p:spPr>
          <a:xfrm flipH="1" flipV="1">
            <a:off x="4537817" y="2623559"/>
            <a:ext cx="367469" cy="965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CB7803F4-1A8B-EDC6-9BC0-1170D8D82B51}"/>
              </a:ext>
            </a:extLst>
          </p:cNvPr>
          <p:cNvCxnSpPr/>
          <p:nvPr/>
        </p:nvCxnSpPr>
        <p:spPr>
          <a:xfrm flipH="1">
            <a:off x="4819828" y="3691783"/>
            <a:ext cx="119641" cy="880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182835CF-72CF-46CD-82CC-70915C8E4D85}"/>
              </a:ext>
            </a:extLst>
          </p:cNvPr>
          <p:cNvCxnSpPr/>
          <p:nvPr/>
        </p:nvCxnSpPr>
        <p:spPr>
          <a:xfrm flipH="1" flipV="1">
            <a:off x="4426721" y="4317888"/>
            <a:ext cx="625149" cy="168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E5AB40ED-8B06-C37A-F034-192D509F1E67}"/>
              </a:ext>
            </a:extLst>
          </p:cNvPr>
          <p:cNvCxnSpPr/>
          <p:nvPr/>
        </p:nvCxnSpPr>
        <p:spPr>
          <a:xfrm>
            <a:off x="5170206" y="4572000"/>
            <a:ext cx="529839" cy="327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313AB0A9-610C-5562-333B-2DA3511F9FC1}"/>
              </a:ext>
            </a:extLst>
          </p:cNvPr>
          <p:cNvCxnSpPr/>
          <p:nvPr/>
        </p:nvCxnSpPr>
        <p:spPr>
          <a:xfrm flipH="1">
            <a:off x="5546221" y="4238714"/>
            <a:ext cx="393106" cy="752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B997F71A-0827-5D96-7A95-16D89404B1B4}"/>
              </a:ext>
            </a:extLst>
          </p:cNvPr>
          <p:cNvCxnSpPr/>
          <p:nvPr/>
        </p:nvCxnSpPr>
        <p:spPr>
          <a:xfrm flipV="1">
            <a:off x="5930782" y="3589234"/>
            <a:ext cx="663604" cy="615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8A833F88-602F-850A-EEDC-E4E6D201F3A5}"/>
              </a:ext>
            </a:extLst>
          </p:cNvPr>
          <p:cNvCxnSpPr/>
          <p:nvPr/>
        </p:nvCxnSpPr>
        <p:spPr>
          <a:xfrm flipH="1" flipV="1">
            <a:off x="4425416" y="2658061"/>
            <a:ext cx="1120805" cy="770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BBD63140-DB26-EA6F-D79D-7EA204B37723}"/>
              </a:ext>
            </a:extLst>
          </p:cNvPr>
          <p:cNvCxnSpPr/>
          <p:nvPr/>
        </p:nvCxnSpPr>
        <p:spPr>
          <a:xfrm>
            <a:off x="5546221" y="3429000"/>
            <a:ext cx="1410056" cy="336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C1F81007-4887-0654-8C2A-D2BD43BDF843}"/>
              </a:ext>
            </a:extLst>
          </p:cNvPr>
          <p:cNvCxnSpPr/>
          <p:nvPr/>
        </p:nvCxnSpPr>
        <p:spPr>
          <a:xfrm flipV="1">
            <a:off x="6682811" y="2221907"/>
            <a:ext cx="1692068" cy="1786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43B70509-998A-2ADD-8CA2-2AA19777ACA7}"/>
              </a:ext>
            </a:extLst>
          </p:cNvPr>
          <p:cNvCxnSpPr/>
          <p:nvPr/>
        </p:nvCxnSpPr>
        <p:spPr>
          <a:xfrm>
            <a:off x="6520441" y="2820112"/>
            <a:ext cx="2555193" cy="1666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EFC699AE-FE4B-9193-0764-CEDA1C2C45F0}"/>
              </a:ext>
            </a:extLst>
          </p:cNvPr>
          <p:cNvCxnSpPr/>
          <p:nvPr/>
        </p:nvCxnSpPr>
        <p:spPr>
          <a:xfrm flipH="1">
            <a:off x="4985818" y="2820112"/>
            <a:ext cx="1534623" cy="1582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B9A20602-A0B8-A2B9-7304-38457ABCA7F1}"/>
              </a:ext>
            </a:extLst>
          </p:cNvPr>
          <p:cNvCxnSpPr/>
          <p:nvPr/>
        </p:nvCxnSpPr>
        <p:spPr>
          <a:xfrm flipH="1" flipV="1">
            <a:off x="4587935" y="3377837"/>
            <a:ext cx="2094876" cy="626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352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8D7EC3-3AD2-F87C-1864-47FD891E1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EFFEKTOR – OG JAMMEPLAN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CB37D9-1E60-8B6F-8BFD-201D9691E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Planlegging av Bruk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E346A8A-0055-1247-5F6A-BF1795A5D5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Søk om tillatelse for bruk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Spesifiser hvilke frekvenser (GPS – lite sannsynlig)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Innledningsvis planlegge protecting cirkle – handling ved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Bruk av V&amp;S som QRF – finne pilot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1F913A9-92A9-491F-A5E8-B11A3FFB4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Mulige konsekvenser for sivil infrastruktur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D2F6AE0-4390-0E5E-072A-30D28B75899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Mobilnett – Tap av dekning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Nødnett – Tap av dekning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GNSS / GPS – Spesielt tap for luftambulanse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Egne styrker – Samband, </a:t>
            </a:r>
            <a:r>
              <a:rPr lang="nb-NO" dirty="0" err="1"/>
              <a:t>Tlf</a:t>
            </a: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8042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06F92C-2FED-FE43-3051-0C79C1C8B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EFFEKTOR – OG JAMMEPLAN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1411DEC-894F-338F-FA27-91BAA700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Kan benyttes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725F7D-379B-C0C1-68DE-C6D2EB75FB0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Sør / Øst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Skog / terreng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Sivilt område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3A0C1F9-77CA-54FA-806B-C3A55C3107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Ikke benyttes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A24A7F6-9453-9BEE-FBDF-E5B56052A17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Nord / vest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Flyplass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Sykehus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Nødetater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Kritisk infrastruktur</a:t>
            </a:r>
          </a:p>
        </p:txBody>
      </p:sp>
    </p:spTree>
    <p:extLst>
      <p:ext uri="{BB962C8B-B14F-4D97-AF65-F5344CB8AC3E}">
        <p14:creationId xmlns:p14="http://schemas.microsoft.com/office/powerpoint/2010/main" val="788224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4A0012-79B0-EF75-11C3-6290C54E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Koordinering og samvirke – </a:t>
            </a:r>
            <a:r>
              <a:rPr lang="nb-NO" sz="2800" dirty="0">
                <a:solidFill>
                  <a:schemeClr val="accent3">
                    <a:lumMod val="75000"/>
                  </a:schemeClr>
                </a:solidFill>
              </a:rPr>
              <a:t>Må koordineres med</a:t>
            </a:r>
            <a:endParaRPr lang="nb-NO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848D1A-5BF8-E64A-D82E-3810ABBE2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Sivile aktører og vurdering av behov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1C22989-1A0D-D157-76DA-306CB45EE8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Politi - </a:t>
            </a:r>
            <a:r>
              <a:rPr lang="nb-NO" dirty="0">
                <a:solidFill>
                  <a:srgbClr val="FF0000"/>
                </a:solidFill>
              </a:rPr>
              <a:t>høy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Avinor - </a:t>
            </a:r>
            <a:r>
              <a:rPr lang="nb-NO" dirty="0">
                <a:solidFill>
                  <a:srgbClr val="FF0000"/>
                </a:solidFill>
              </a:rPr>
              <a:t>høy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NKOM - </a:t>
            </a:r>
            <a:r>
              <a:rPr lang="nb-NO" dirty="0">
                <a:solidFill>
                  <a:srgbClr val="FF0000"/>
                </a:solidFill>
              </a:rPr>
              <a:t>høy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Bodø kommune - </a:t>
            </a:r>
            <a:r>
              <a:rPr lang="nb-NO" dirty="0">
                <a:solidFill>
                  <a:srgbClr val="FFFF00"/>
                </a:solidFill>
              </a:rPr>
              <a:t>middels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Kraftselskap - </a:t>
            </a:r>
            <a:r>
              <a:rPr lang="nb-NO" dirty="0">
                <a:solidFill>
                  <a:srgbClr val="FFFF00"/>
                </a:solidFill>
              </a:rPr>
              <a:t>middels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Andre nødetater - </a:t>
            </a:r>
            <a:r>
              <a:rPr lang="nb-NO" dirty="0">
                <a:solidFill>
                  <a:srgbClr val="FF0000"/>
                </a:solidFill>
              </a:rPr>
              <a:t>høy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7BB7C3-CFAB-6735-0212-C8A29B9CB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0668" y="1846052"/>
            <a:ext cx="4937760" cy="736282"/>
          </a:xfrm>
        </p:spPr>
        <p:txBody>
          <a:bodyPr/>
          <a:lstStyle/>
          <a:p>
            <a:r>
              <a:rPr lang="nb-NO" dirty="0"/>
              <a:t>Militære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030E0C-8C14-A6DF-5950-07E6316EDA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34658" y="2582334"/>
            <a:ext cx="4937760" cy="3378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HV - 14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CAOC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Vaktfunksjoner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7760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703D90-40E3-9A01-6ADF-5ACFE0A2E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Koordinering og samvirke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4457001-AB66-B633-81BD-B1B3863E27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97280" y="1764501"/>
            <a:ext cx="4937760" cy="736282"/>
          </a:xfrm>
        </p:spPr>
        <p:txBody>
          <a:bodyPr/>
          <a:lstStyle/>
          <a:p>
            <a:r>
              <a:rPr lang="nb-NO" dirty="0"/>
              <a:t>Hvordan dele situasjonsforståelse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22DF8B-A742-C0A1-82B3-EC1A96B7E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88719" y="2527924"/>
            <a:ext cx="9895175" cy="3378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Etablere gode varslingsrutiner med aktuelle aktører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Egen POC i de ulike etatene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/>
              <a:t>Brief</a:t>
            </a:r>
            <a:r>
              <a:rPr lang="nb-NO" dirty="0"/>
              <a:t> med nyttig informasjon</a:t>
            </a:r>
          </a:p>
        </p:txBody>
      </p:sp>
    </p:spTree>
    <p:extLst>
      <p:ext uri="{BB962C8B-B14F-4D97-AF65-F5344CB8AC3E}">
        <p14:creationId xmlns:p14="http://schemas.microsoft.com/office/powerpoint/2010/main" val="249190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C67F7-94F6-0F25-B44C-3143773AE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520"/>
            <a:ext cx="4016523" cy="2379576"/>
          </a:xfrm>
        </p:spPr>
        <p:txBody>
          <a:bodyPr>
            <a:normAutofit/>
          </a:bodyPr>
          <a:lstStyle/>
          <a:p>
            <a:pPr algn="ctr"/>
            <a:r>
              <a:rPr lang="nb-NO" sz="3200" dirty="0"/>
              <a:t>ENGASJEMENTSREGLER </a:t>
            </a:r>
            <a:r>
              <a:rPr lang="nb-NO" sz="4400" dirty="0">
                <a:solidFill>
                  <a:schemeClr val="bg1"/>
                </a:solidFill>
              </a:rPr>
              <a:t>(ROE)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6B7E4A-9F48-43F7-E055-5BF575E70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u="sng" dirty="0"/>
              <a:t>REGLER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Forsvarets bestemmelser – sektor rundt objekt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Ved ønsket drone som tiltak: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Tjoret drone uten VLOS </a:t>
            </a:r>
            <a:r>
              <a:rPr lang="nb-NO" u="sng" dirty="0">
                <a:solidFill>
                  <a:schemeClr val="tx1"/>
                </a:solidFill>
              </a:rPr>
              <a:t>NOTAM</a:t>
            </a:r>
            <a:r>
              <a:rPr lang="nb-NO" dirty="0"/>
              <a:t> og </a:t>
            </a:r>
            <a:r>
              <a:rPr lang="nb-NO" u="sng" dirty="0"/>
              <a:t>HEMSWX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Tjoret drone VLOS – HEMSWX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Ved ønske om å JAMME: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Søk om tillatelse av bruk til NKOM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Ved oppdukkende / operasjonelt sjef FOH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Bruk av kamera: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Personvern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HVEM KAN BESLUTTE TILTAK: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Politi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Sjef FOH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LF på container</a:t>
            </a:r>
          </a:p>
        </p:txBody>
      </p:sp>
    </p:spTree>
    <p:extLst>
      <p:ext uri="{BB962C8B-B14F-4D97-AF65-F5344CB8AC3E}">
        <p14:creationId xmlns:p14="http://schemas.microsoft.com/office/powerpoint/2010/main" val="1969224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B96660-3148-8D8E-A55F-6820B74FE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Engasjementsregler ROE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17EAACD-D035-88A1-5E96-D36A0EC0C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465" y="1846052"/>
            <a:ext cx="5761575" cy="73628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Når kan en drone klassifiseres som en trussel?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88E82B-9233-3793-C449-2E5467249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3616" y="2582334"/>
            <a:ext cx="4937760" cy="3378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Innenfor </a:t>
            </a:r>
            <a:r>
              <a:rPr lang="nb-NO" dirty="0" err="1"/>
              <a:t>protecting</a:t>
            </a:r>
            <a:r>
              <a:rPr lang="nb-NO" dirty="0"/>
              <a:t> </a:t>
            </a:r>
            <a:r>
              <a:rPr lang="nb-NO" dirty="0" err="1"/>
              <a:t>cirkle</a:t>
            </a: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Bevæpnet drone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Overvåking / rekognosering av militært område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86E3934-BE12-1374-D21A-7A09B22ED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Eskalering av tiltak /</a:t>
            </a:r>
          </a:p>
          <a:p>
            <a:r>
              <a:rPr lang="nb-NO" dirty="0"/>
              <a:t>Forhold som stopper tiltak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337D793-E161-9FD0-CB1C-5ED5577B5F1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Forhøyet trussel nivå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Utvide flyforbud sone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Gå fra dag drift til døgn drift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Konsekvens for sivile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Påvirkning av nødetater (luft ambulanse)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Lite grunnlag for å utføre tiltak (utslag på en sensor for eksempel)</a:t>
            </a:r>
          </a:p>
        </p:txBody>
      </p:sp>
    </p:spTree>
    <p:extLst>
      <p:ext uri="{BB962C8B-B14F-4D97-AF65-F5344CB8AC3E}">
        <p14:creationId xmlns:p14="http://schemas.microsoft.com/office/powerpoint/2010/main" val="2228327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206170-102B-51F0-83C4-01CEA95F1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Operativ drift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01D10A7-04D5-ACA3-6091-7A42ADC9D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Plan for drift av system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9525DCF-F66D-8EEF-35BC-417FEAFD7A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24/7 drift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3 på rullerende vakt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12 timer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Hvilende vakt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3 på rullerende vakt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2 timer i container – 2 timer hvilende – 2 timer bakvakt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Vaktfunksjon befal – sensor / V&amp;S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5F848C1-6831-2BE6-0C05-849EFAC8F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Rutinebeskrivelse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050576C-DCE3-ED79-98F0-AE67F6BD0F3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Vaktbytte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Overlapp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Stridsjournal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Sjekk av systemer fysisk og sjekk med egen drone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Rengjøring/ vedlikehold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dirty="0"/>
              <a:t>Daglig (egen liste)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dirty="0"/>
              <a:t>Ukentlig (egen liste)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dirty="0"/>
              <a:t>Månedlig (MBK)</a:t>
            </a:r>
          </a:p>
        </p:txBody>
      </p:sp>
    </p:spTree>
    <p:extLst>
      <p:ext uri="{BB962C8B-B14F-4D97-AF65-F5344CB8AC3E}">
        <p14:creationId xmlns:p14="http://schemas.microsoft.com/office/powerpoint/2010/main" val="3100139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EAE689-BF2C-BF62-3401-10AB12F9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Operativ drift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C590791-EE4C-1B5D-CEDE-A55F0712B6B9}"/>
              </a:ext>
            </a:extLst>
          </p:cNvPr>
          <p:cNvSpPr txBox="1"/>
          <p:nvPr/>
        </p:nvSpPr>
        <p:spPr>
          <a:xfrm>
            <a:off x="473552" y="2262772"/>
            <a:ext cx="24747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u="sng" dirty="0"/>
              <a:t>Bemanning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6 i et vaktlag x 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= 18 </a:t>
            </a:r>
            <a:r>
              <a:rPr lang="nb-NO" dirty="0" err="1"/>
              <a:t>vpl</a:t>
            </a:r>
            <a:endParaRPr lang="nb-NO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1 uke vakt, 1 uke per 1 uke utdanning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3 ansatte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+ Ansatt </a:t>
            </a:r>
            <a:r>
              <a:rPr lang="nb-NO" dirty="0" err="1"/>
              <a:t>vaktfunskjon</a:t>
            </a:r>
            <a:r>
              <a:rPr lang="nb-NO" dirty="0"/>
              <a:t> 24/7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9204B5-E6F4-C6AA-F3FA-B2A031A3C65C}"/>
              </a:ext>
            </a:extLst>
          </p:cNvPr>
          <p:cNvSpPr txBox="1"/>
          <p:nvPr/>
        </p:nvSpPr>
        <p:spPr>
          <a:xfrm>
            <a:off x="3315768" y="2262772"/>
            <a:ext cx="18848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Vaktrullering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12 timer på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12 timer av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Natt og dag lag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C66CF81-30E1-F837-062F-BCEF11AAB741}"/>
              </a:ext>
            </a:extLst>
          </p:cNvPr>
          <p:cNvSpPr txBox="1"/>
          <p:nvPr/>
        </p:nvSpPr>
        <p:spPr>
          <a:xfrm>
            <a:off x="5959268" y="2262772"/>
            <a:ext cx="22445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Loggføring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Stridsjournal på PC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MBK total oversikt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881E9F5-430A-2C16-9DA1-CD35A92A8E5D}"/>
              </a:ext>
            </a:extLst>
          </p:cNvPr>
          <p:cNvSpPr txBox="1"/>
          <p:nvPr/>
        </p:nvSpPr>
        <p:spPr>
          <a:xfrm>
            <a:off x="9229459" y="2262772"/>
            <a:ext cx="1770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/>
              <a:t>Samband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LFR / DMR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Sekundær: </a:t>
            </a:r>
            <a:r>
              <a:rPr lang="nb-NO" dirty="0" err="1"/>
              <a:t>Tlf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4727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068573-0C13-1D26-124E-5A19CFF2A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Operativ drift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9890A5-F1C1-720A-811C-3C41AAD0E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Strømforsyning og nød prosedyrer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Strøm lokalt i leir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Nød – aggregat (</a:t>
            </a:r>
            <a:r>
              <a:rPr lang="nb-NO" dirty="0" err="1"/>
              <a:t>fuel</a:t>
            </a:r>
            <a:r>
              <a:rPr lang="nb-NO" dirty="0"/>
              <a:t> lokalt)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 marL="0" indent="0">
              <a:buNone/>
            </a:pPr>
            <a:r>
              <a:rPr lang="nb-NO" dirty="0"/>
              <a:t>RELOKALISERING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DA8FC7C-D279-380E-A392-FEB1A94F6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566" y="2982483"/>
            <a:ext cx="7337493" cy="372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68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EC41C-F7CF-24A8-AC73-E8BC43877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1" y="594359"/>
            <a:ext cx="3931065" cy="2286000"/>
          </a:xfrm>
        </p:spPr>
        <p:txBody>
          <a:bodyPr/>
          <a:lstStyle/>
          <a:p>
            <a:r>
              <a:rPr lang="nb-NO" dirty="0"/>
              <a:t>Mediehåndtering og informasjonskontroll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40B36A-EADD-A71F-913D-74B0B8317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Hyggelige, høflige + klar og tydelig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Henvises til forsvarets pressevakt – FOH 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Egen POC i containerlag for mindre henvendelser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Pressevakt for større henvendelser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Ferdiglagt </a:t>
            </a:r>
            <a:r>
              <a:rPr lang="nb-NO" dirty="0" err="1"/>
              <a:t>brief</a:t>
            </a:r>
            <a:r>
              <a:rPr lang="nb-NO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 marL="0" indent="0">
              <a:buNone/>
            </a:pPr>
            <a:r>
              <a:rPr lang="nb-NO" dirty="0"/>
              <a:t>Filming g publisering i SOME: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 Ingen publisering av sensitiv informasjon, plassering og operative detaljer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Godkjennes av FOH sikkerhet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1145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360212-FB90-3DA7-8158-8036176F7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0" y="594359"/>
            <a:ext cx="3888336" cy="2286000"/>
          </a:xfrm>
        </p:spPr>
        <p:txBody>
          <a:bodyPr/>
          <a:lstStyle/>
          <a:p>
            <a:r>
              <a:rPr lang="nb-NO" dirty="0"/>
              <a:t>Mediehåndtering og informasjonskontroll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7C74D6-43E9-ED58-B105-57690B677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OPSEC – Operasjonssikkerhet</a:t>
            </a:r>
          </a:p>
          <a:p>
            <a:pPr marL="0" indent="0">
              <a:buNone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Begrens synlighet av utsyr og aktivitet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Unngå unødvendig detaljer i samtaler og dokumenter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Godkjente kommunikasjonsenheter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Kritisk til det du deler og publiserer selv på nett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1071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74816A-3D48-5EDA-A2A5-E5014CC4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5" y="-31483"/>
            <a:ext cx="10058400" cy="797323"/>
          </a:xfrm>
        </p:spPr>
        <p:txBody>
          <a:bodyPr/>
          <a:lstStyle/>
          <a:p>
            <a:r>
              <a:rPr lang="nb-NO" dirty="0"/>
              <a:t>Risikoanalyse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A049A75-6209-A685-7FBE-D3D9156D8554}"/>
              </a:ext>
            </a:extLst>
          </p:cNvPr>
          <p:cNvSpPr txBox="1"/>
          <p:nvPr/>
        </p:nvSpPr>
        <p:spPr>
          <a:xfrm>
            <a:off x="9776389" y="45036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D0AF616-33E6-A66C-EEF8-4E0013635366}"/>
              </a:ext>
            </a:extLst>
          </p:cNvPr>
          <p:cNvSpPr txBox="1"/>
          <p:nvPr/>
        </p:nvSpPr>
        <p:spPr>
          <a:xfrm>
            <a:off x="10502781" y="4503633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E2FEBC8-D63A-8381-A233-77768DC6672D}"/>
              </a:ext>
            </a:extLst>
          </p:cNvPr>
          <p:cNvSpPr txBox="1"/>
          <p:nvPr/>
        </p:nvSpPr>
        <p:spPr>
          <a:xfrm>
            <a:off x="11103569" y="449174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2C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6184BA8-98E1-54D0-34D3-7C6A7DFB2BFE}"/>
              </a:ext>
            </a:extLst>
          </p:cNvPr>
          <p:cNvSpPr txBox="1"/>
          <p:nvPr/>
        </p:nvSpPr>
        <p:spPr>
          <a:xfrm>
            <a:off x="7367564" y="4684957"/>
            <a:ext cx="2065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chemeClr val="bg1"/>
                </a:solidFill>
              </a:rPr>
              <a:t>Oppdatere programvarer</a:t>
            </a:r>
            <a:r>
              <a:rPr lang="nb-NO" dirty="0"/>
              <a:t>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081ED7F-9621-A3BA-0ED8-AC10BF97CD87}"/>
              </a:ext>
            </a:extLst>
          </p:cNvPr>
          <p:cNvSpPr txBox="1"/>
          <p:nvPr/>
        </p:nvSpPr>
        <p:spPr>
          <a:xfrm>
            <a:off x="7367564" y="5054289"/>
            <a:ext cx="220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/>
                </a:solidFill>
              </a:rPr>
              <a:t>Opprettholde vedlikehold kontinuerlig</a:t>
            </a:r>
          </a:p>
        </p:txBody>
      </p:sp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D16F25A3-942D-F8AF-BDDE-83618756A5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043938"/>
              </p:ext>
            </p:extLst>
          </p:nvPr>
        </p:nvGraphicFramePr>
        <p:xfrm>
          <a:off x="71215" y="685586"/>
          <a:ext cx="12049569" cy="627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4657">
                  <a:extLst>
                    <a:ext uri="{9D8B030D-6E8A-4147-A177-3AD203B41FA5}">
                      <a16:colId xmlns:a16="http://schemas.microsoft.com/office/drawing/2014/main" val="1497851036"/>
                    </a:ext>
                  </a:extLst>
                </a:gridCol>
                <a:gridCol w="1350236">
                  <a:extLst>
                    <a:ext uri="{9D8B030D-6E8A-4147-A177-3AD203B41FA5}">
                      <a16:colId xmlns:a16="http://schemas.microsoft.com/office/drawing/2014/main" val="529207592"/>
                    </a:ext>
                  </a:extLst>
                </a:gridCol>
                <a:gridCol w="2033899">
                  <a:extLst>
                    <a:ext uri="{9D8B030D-6E8A-4147-A177-3AD203B41FA5}">
                      <a16:colId xmlns:a16="http://schemas.microsoft.com/office/drawing/2014/main" val="2603840049"/>
                    </a:ext>
                  </a:extLst>
                </a:gridCol>
                <a:gridCol w="760575">
                  <a:extLst>
                    <a:ext uri="{9D8B030D-6E8A-4147-A177-3AD203B41FA5}">
                      <a16:colId xmlns:a16="http://schemas.microsoft.com/office/drawing/2014/main" val="3596146475"/>
                    </a:ext>
                  </a:extLst>
                </a:gridCol>
                <a:gridCol w="1162228">
                  <a:extLst>
                    <a:ext uri="{9D8B030D-6E8A-4147-A177-3AD203B41FA5}">
                      <a16:colId xmlns:a16="http://schemas.microsoft.com/office/drawing/2014/main" val="203754697"/>
                    </a:ext>
                  </a:extLst>
                </a:gridCol>
                <a:gridCol w="692210">
                  <a:extLst>
                    <a:ext uri="{9D8B030D-6E8A-4147-A177-3AD203B41FA5}">
                      <a16:colId xmlns:a16="http://schemas.microsoft.com/office/drawing/2014/main" val="4057777439"/>
                    </a:ext>
                  </a:extLst>
                </a:gridCol>
                <a:gridCol w="2341547">
                  <a:extLst>
                    <a:ext uri="{9D8B030D-6E8A-4147-A177-3AD203B41FA5}">
                      <a16:colId xmlns:a16="http://schemas.microsoft.com/office/drawing/2014/main" val="3485597913"/>
                    </a:ext>
                  </a:extLst>
                </a:gridCol>
                <a:gridCol w="692210">
                  <a:extLst>
                    <a:ext uri="{9D8B030D-6E8A-4147-A177-3AD203B41FA5}">
                      <a16:colId xmlns:a16="http://schemas.microsoft.com/office/drawing/2014/main" val="2223460083"/>
                    </a:ext>
                  </a:extLst>
                </a:gridCol>
                <a:gridCol w="666572">
                  <a:extLst>
                    <a:ext uri="{9D8B030D-6E8A-4147-A177-3AD203B41FA5}">
                      <a16:colId xmlns:a16="http://schemas.microsoft.com/office/drawing/2014/main" val="3104621172"/>
                    </a:ext>
                  </a:extLst>
                </a:gridCol>
                <a:gridCol w="1045435">
                  <a:extLst>
                    <a:ext uri="{9D8B030D-6E8A-4147-A177-3AD203B41FA5}">
                      <a16:colId xmlns:a16="http://schemas.microsoft.com/office/drawing/2014/main" val="2850912820"/>
                    </a:ext>
                  </a:extLst>
                </a:gridCol>
              </a:tblGrid>
              <a:tr h="500559">
                <a:tc>
                  <a:txBody>
                    <a:bodyPr/>
                    <a:lstStyle/>
                    <a:p>
                      <a:r>
                        <a:rPr lang="nb-NO" sz="1400" dirty="0"/>
                        <a:t>Hovedaktivitet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Fare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Årsak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Konsekvens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Sannsynlighet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Risiko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Tiltak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Risiko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15450"/>
                  </a:ext>
                </a:extLst>
              </a:tr>
              <a:tr h="706671">
                <a:tc>
                  <a:txBody>
                    <a:bodyPr/>
                    <a:lstStyle/>
                    <a:p>
                      <a:r>
                        <a:rPr lang="nb-NO" sz="1400" dirty="0"/>
                        <a:t>Ulovlig droneaktivitet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Dokumentasjon og overvåking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Ønsker informasjon av militært område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4C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Kontinuerlig overvåking og rapportering. Koordinering med politi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2B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969800"/>
                  </a:ext>
                </a:extLst>
              </a:tr>
              <a:tr h="1118896">
                <a:tc>
                  <a:txBody>
                    <a:bodyPr/>
                    <a:lstStyle/>
                    <a:p>
                      <a:r>
                        <a:rPr lang="nb-NO" sz="1400" dirty="0"/>
                        <a:t>Værforhold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Falsk informasjon på sensorer, vanskeligere å oppdage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Regn på linser. Vind på akustisk og sensorer.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Best mulig plassering av sensorer. Ofte sjekk og vedlikehold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2C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191894"/>
                  </a:ext>
                </a:extLst>
              </a:tr>
              <a:tr h="912783">
                <a:tc>
                  <a:txBody>
                    <a:bodyPr/>
                    <a:lstStyle/>
                    <a:p>
                      <a:r>
                        <a:rPr lang="nb-NO" sz="1400" dirty="0"/>
                        <a:t>Strømbrudd på container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Mister alle sensorer og muligheten til å overvåke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Dårlige værforhold og andre uheldigheter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Jevnlig vedlikehold. Reserve strømforsyning ved lengre tap (aggregat)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1A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856198"/>
                  </a:ext>
                </a:extLst>
              </a:tr>
              <a:tr h="1118896">
                <a:tc>
                  <a:txBody>
                    <a:bodyPr/>
                    <a:lstStyle/>
                    <a:p>
                      <a:r>
                        <a:rPr lang="nb-NO" sz="1400" dirty="0"/>
                        <a:t>Svikt / feil på  komponenter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Nedetid. Ikke fullstendig operativt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Teknologi. Mye delsystemer på samme tid. Nytt system under utvikling. Overlast på system.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3C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Reservedeler til komponentene lett tilgjengelig. Oppdaterer programvarer. Opprettholde kontinuerlig vedlikehold.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2C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960503"/>
                  </a:ext>
                </a:extLst>
              </a:tr>
              <a:tr h="1118896">
                <a:tc>
                  <a:txBody>
                    <a:bodyPr/>
                    <a:lstStyle/>
                    <a:p>
                      <a:r>
                        <a:rPr lang="nb-NO" sz="1400" dirty="0"/>
                        <a:t>Personskader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Klemskader og fallskader på personell tilknyttet container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Detter ned fra tak under montering/demontering. Klemskader på utstyr.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3C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Visuelt på person på tak. Eventuelt gjerde eller sikring. Vær årvåken/uthvilt ved montering/demontering.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1B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6524"/>
                  </a:ext>
                </a:extLst>
              </a:tr>
              <a:tr h="294446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13812"/>
                  </a:ext>
                </a:extLst>
              </a:tr>
              <a:tr h="294446"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48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271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D7762D4-1A18-A1A4-A996-842A3A510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" y="1131684"/>
            <a:ext cx="5075688" cy="363944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260BD3F-61DA-E700-91AC-EA3F31F09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984" y="1405405"/>
            <a:ext cx="6019863" cy="336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69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33F2C7-718F-1CED-8AA6-4BCC55CDE2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TAKK FOR OSS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88137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192</TotalTime>
  <Words>972</Words>
  <Application>Microsoft Office PowerPoint</Application>
  <PresentationFormat>Widescreen</PresentationFormat>
  <Paragraphs>308</Paragraphs>
  <Slides>26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Aptos</vt:lpstr>
      <vt:lpstr>Calibri</vt:lpstr>
      <vt:lpstr>Calibri Light</vt:lpstr>
      <vt:lpstr>Wingdings</vt:lpstr>
      <vt:lpstr>Retrospekt</vt:lpstr>
      <vt:lpstr>BODØ</vt:lpstr>
      <vt:lpstr>Situasjonsforståelse</vt:lpstr>
      <vt:lpstr>Situasjonsforståelse</vt:lpstr>
      <vt:lpstr>Situasjonsforståelse - Identifiser</vt:lpstr>
      <vt:lpstr>Situasjonsforståelse</vt:lpstr>
      <vt:lpstr>Plassering av CUAS-container</vt:lpstr>
      <vt:lpstr>HVORFOR - PLASSERING</vt:lpstr>
      <vt:lpstr>Plassering av CUAS-container</vt:lpstr>
      <vt:lpstr>Plassering av CUAS-container</vt:lpstr>
      <vt:lpstr>Sensorplanlegging -</vt:lpstr>
      <vt:lpstr>Sensorplanlegging</vt:lpstr>
      <vt:lpstr>Sensorplanlegging – primær sektor og overlapp</vt:lpstr>
      <vt:lpstr>EFFEKTOR – OG JAMMEPLAN</vt:lpstr>
      <vt:lpstr>EFFEKTOR – OG JAMMEPLAN</vt:lpstr>
      <vt:lpstr>Koordinering og samvirke – Må koordineres med</vt:lpstr>
      <vt:lpstr>Koordinering og samvirke</vt:lpstr>
      <vt:lpstr>ENGASJEMENTSREGLER (ROE)</vt:lpstr>
      <vt:lpstr>Engasjementsregler ROE</vt:lpstr>
      <vt:lpstr>Operativ drift </vt:lpstr>
      <vt:lpstr>Operativ drift</vt:lpstr>
      <vt:lpstr>Operativ drift</vt:lpstr>
      <vt:lpstr>Mediehåndtering og informasjonskontroll</vt:lpstr>
      <vt:lpstr>Mediehåndtering og informasjonskontroll</vt:lpstr>
      <vt:lpstr>Risikoanalyse</vt:lpstr>
      <vt:lpstr>PowerPoint-presentasjon</vt:lpstr>
      <vt:lpstr>TAKK FOR OSS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Vorvik, Victoria</dc:creator>
  <cp:lastModifiedBy>Vorvik, Victoria</cp:lastModifiedBy>
  <cp:revision>18</cp:revision>
  <dcterms:created xsi:type="dcterms:W3CDTF">2026-06-01T16:54:24Z</dcterms:created>
  <dcterms:modified xsi:type="dcterms:W3CDTF">2026-06-02T13:02:12Z</dcterms:modified>
</cp:coreProperties>
</file>